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831" r:id="rId2"/>
    <p:sldId id="293" r:id="rId3"/>
    <p:sldId id="2842" r:id="rId4"/>
    <p:sldId id="2855" r:id="rId5"/>
    <p:sldId id="2863" r:id="rId6"/>
    <p:sldId id="2870" r:id="rId7"/>
  </p:sldIdLst>
  <p:sldSz cx="9144000" cy="5143500" type="screen16x9"/>
  <p:notesSz cx="9777413" cy="6646863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0" userDrawn="1">
          <p15:clr>
            <a:srgbClr val="A4A3A4"/>
          </p15:clr>
        </p15:guide>
        <p15:guide id="2" orient="horz" pos="974" userDrawn="1">
          <p15:clr>
            <a:srgbClr val="A4A3A4"/>
          </p15:clr>
        </p15:guide>
        <p15:guide id="3" orient="horz" pos="410" userDrawn="1">
          <p15:clr>
            <a:srgbClr val="A4A3A4"/>
          </p15:clr>
        </p15:guide>
        <p15:guide id="4" orient="horz" pos="2302" userDrawn="1">
          <p15:clr>
            <a:srgbClr val="A4A3A4"/>
          </p15:clr>
        </p15:guide>
        <p15:guide id="5" orient="horz" pos="2794" userDrawn="1">
          <p15:clr>
            <a:srgbClr val="A4A3A4"/>
          </p15:clr>
        </p15:guide>
        <p15:guide id="6" orient="horz" pos="680" userDrawn="1">
          <p15:clr>
            <a:srgbClr val="A4A3A4"/>
          </p15:clr>
        </p15:guide>
        <p15:guide id="7" orient="horz" pos="1802" userDrawn="1">
          <p15:clr>
            <a:srgbClr val="A4A3A4"/>
          </p15:clr>
        </p15:guide>
        <p15:guide id="8" pos="2931" userDrawn="1">
          <p15:clr>
            <a:srgbClr val="A4A3A4"/>
          </p15:clr>
        </p15:guide>
        <p15:guide id="9" pos="5679" userDrawn="1">
          <p15:clr>
            <a:srgbClr val="A4A3A4"/>
          </p15:clr>
        </p15:guide>
        <p15:guide id="10" pos="3067" userDrawn="1">
          <p15:clr>
            <a:srgbClr val="A4A3A4"/>
          </p15:clr>
        </p15:guide>
        <p15:guide id="11" pos="332" userDrawn="1">
          <p15:clr>
            <a:srgbClr val="A4A3A4"/>
          </p15:clr>
        </p15:guide>
        <p15:guide id="12" pos="22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991">
          <p15:clr>
            <a:srgbClr val="A4A3A4"/>
          </p15:clr>
        </p15:guide>
        <p15:guide id="2" pos="31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D0"/>
    <a:srgbClr val="0000CC"/>
    <a:srgbClr val="FF1414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6074" autoAdjust="0"/>
  </p:normalViewPr>
  <p:slideViewPr>
    <p:cSldViewPr snapToGrid="0" showGuides="1">
      <p:cViewPr varScale="1">
        <p:scale>
          <a:sx n="87" d="100"/>
          <a:sy n="87" d="100"/>
        </p:scale>
        <p:origin x="504" y="60"/>
      </p:cViewPr>
      <p:guideLst>
        <p:guide orient="horz" pos="1500"/>
        <p:guide orient="horz" pos="974"/>
        <p:guide orient="horz" pos="410"/>
        <p:guide orient="horz" pos="2302"/>
        <p:guide orient="horz" pos="2794"/>
        <p:guide orient="horz" pos="680"/>
        <p:guide orient="horz" pos="1802"/>
        <p:guide pos="2931"/>
        <p:guide pos="5679"/>
        <p:guide pos="3067"/>
        <p:guide pos="332"/>
        <p:guide pos="228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1991"/>
        <p:guide pos="3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24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5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MATLAB Fundamental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dirty="0">
                <a:latin typeface="+mn-lt"/>
                <a:ea typeface="+mn-ea"/>
                <a:cs typeface="+mn-ea"/>
                <a:sym typeface="+mn-lt"/>
              </a:rPr>
              <a:t>Laboratory Handbook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(MATLAB)</a:t>
            </a:r>
            <a:r>
              <a:rPr lang="en-GB" altLang="en-US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GB" altLang="en-US" dirty="0">
                <a:latin typeface="+mn-lt"/>
                <a:ea typeface="+mn-ea"/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/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/>
          <p:nvPr/>
        </p:nvSpPr>
        <p:spPr>
          <a:xfrm>
            <a:off x="513080" y="1850756"/>
            <a:ext cx="8254365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Chapter 10 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Object-Oriented Programming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1 Lab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7825" y="2058034"/>
            <a:ext cx="4359910" cy="304609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classdef Student</a:t>
            </a:r>
          </a:p>
          <a:p>
            <a:r>
              <a:rPr lang="en-US" sz="1200" b="1" i="0" dirty="0">
                <a:effectLst/>
                <a:latin typeface="Menlo"/>
              </a:rPr>
              <a:t>    properties</a:t>
            </a:r>
          </a:p>
          <a:p>
            <a:r>
              <a:rPr lang="en-US" sz="1200" b="1" i="0" dirty="0">
                <a:effectLst/>
                <a:latin typeface="Menlo"/>
              </a:rPr>
              <a:t>        name = "Jack";</a:t>
            </a:r>
          </a:p>
          <a:p>
            <a:r>
              <a:rPr lang="en-US" sz="1200" b="1" i="0" dirty="0">
                <a:effectLst/>
                <a:latin typeface="Menlo"/>
              </a:rPr>
              <a:t>        school = "Suzhou No.1 Primary School";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r>
              <a:rPr lang="en-US" sz="1200" b="1" i="0" dirty="0">
                <a:effectLst/>
                <a:latin typeface="Menlo"/>
              </a:rPr>
              <a:t>    methods</a:t>
            </a:r>
          </a:p>
          <a:p>
            <a:r>
              <a:rPr lang="en-US" sz="1200" b="1" i="0" dirty="0">
                <a:effectLst/>
                <a:latin typeface="Menlo"/>
              </a:rPr>
              <a:t>        function obj = Student(name, school)</a:t>
            </a:r>
          </a:p>
          <a:p>
            <a:r>
              <a:rPr lang="en-US" sz="1200" b="1" i="0" dirty="0">
                <a:effectLst/>
                <a:latin typeface="Menlo"/>
              </a:rPr>
              <a:t>            obj.name = name;</a:t>
            </a:r>
          </a:p>
          <a:p>
            <a:r>
              <a:rPr lang="en-US" sz="1200" b="1" i="0" dirty="0">
                <a:effectLst/>
                <a:latin typeface="Menlo"/>
              </a:rPr>
              <a:t>            obj.school = school;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  <a:p>
            <a:r>
              <a:rPr lang="en-US" sz="1200" b="1" i="0" dirty="0">
                <a:effectLst/>
                <a:latin typeface="Menlo"/>
              </a:rPr>
              <a:t>        function info(obj)</a:t>
            </a:r>
          </a:p>
          <a:p>
            <a:r>
              <a:rPr lang="en-US" sz="1200" b="1" i="0" dirty="0">
                <a:effectLst/>
                <a:latin typeface="Menlo"/>
              </a:rPr>
              <a:t>            disp("Name: " + obj.name);</a:t>
            </a:r>
          </a:p>
          <a:p>
            <a:r>
              <a:rPr lang="en-US" sz="1200" b="1" i="0" dirty="0">
                <a:effectLst/>
                <a:latin typeface="Menlo"/>
              </a:rPr>
              <a:t>            disp("School: " + obj.school);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r>
              <a:rPr lang="en-US" sz="1200" b="1" i="0" dirty="0">
                <a:effectLst/>
                <a:latin typeface="Menlo"/>
              </a:rPr>
              <a:t>end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7825" y="732678"/>
            <a:ext cx="3424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Create Classes and Objects.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071232"/>
            <a:ext cx="825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class Student that contains the student's name and school. Create an object that displays student information.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114692" y="2136251"/>
            <a:ext cx="3726180" cy="645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student1 = Student("Mary", "Shanghai Experimental Primary School");</a:t>
            </a:r>
          </a:p>
          <a:p>
            <a:r>
              <a:rPr lang="en-US" sz="1200" b="1" i="0" dirty="0">
                <a:effectLst/>
                <a:latin typeface="Menlo"/>
              </a:rPr>
              <a:t>student1.info;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114692" y="1760768"/>
            <a:ext cx="291345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Create Object: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181600" y="4122295"/>
            <a:ext cx="3858322" cy="55308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Name: Mary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School: Shanghai Experimental Primary School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181600" y="3741899"/>
            <a:ext cx="14401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Results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C255342-8283-4AAA-06CF-4BE3C30D5D3A}"/>
              </a:ext>
            </a:extLst>
          </p:cNvPr>
          <p:cNvSpPr txBox="1"/>
          <p:nvPr/>
        </p:nvSpPr>
        <p:spPr>
          <a:xfrm>
            <a:off x="431675" y="1685094"/>
            <a:ext cx="19844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Create Class: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Lab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38525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inheritance to create Classes.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186615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 subclass of Student,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CollegeStudent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using inheritance, adding the field major.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97815" y="1988347"/>
            <a:ext cx="4636135" cy="32302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classdef CollegeStudent&lt;Student</a:t>
            </a:r>
          </a:p>
          <a:p>
            <a:r>
              <a:rPr lang="en-US" sz="1200" b="1" i="0" dirty="0">
                <a:effectLst/>
                <a:latin typeface="Menlo"/>
              </a:rPr>
              <a:t>    properties</a:t>
            </a:r>
          </a:p>
          <a:p>
            <a:r>
              <a:rPr lang="en-US" sz="1200" b="1" i="0" dirty="0">
                <a:effectLst/>
                <a:latin typeface="Menlo"/>
              </a:rPr>
              <a:t>        major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endParaRPr lang="en-US" sz="1200" b="1" i="0" dirty="0">
              <a:effectLst/>
              <a:latin typeface="Menlo"/>
            </a:endParaRPr>
          </a:p>
          <a:p>
            <a:r>
              <a:rPr lang="en-US" sz="1200" b="1" i="0" dirty="0">
                <a:effectLst/>
                <a:latin typeface="Menlo"/>
              </a:rPr>
              <a:t>    methods</a:t>
            </a:r>
          </a:p>
          <a:p>
            <a:r>
              <a:rPr lang="en-US" sz="1200" b="1" i="0" dirty="0">
                <a:effectLst/>
                <a:latin typeface="Menlo"/>
              </a:rPr>
              <a:t>        function obj = CollegeStudent(name, school, major)</a:t>
            </a:r>
          </a:p>
          <a:p>
            <a:r>
              <a:rPr lang="en-US" sz="1200" b="1" i="0" dirty="0">
                <a:effectLst/>
                <a:latin typeface="Menlo"/>
              </a:rPr>
              <a:t>            obj = obj@Student(name, school)</a:t>
            </a:r>
          </a:p>
          <a:p>
            <a:r>
              <a:rPr lang="en-US" sz="1200" b="1" i="0" dirty="0">
                <a:effectLst/>
                <a:latin typeface="Menlo"/>
              </a:rPr>
              <a:t>            obj.major = major;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  <a:p>
            <a:endParaRPr lang="en-US" sz="1200" b="1" i="0" dirty="0">
              <a:effectLst/>
              <a:latin typeface="Menlo"/>
            </a:endParaRPr>
          </a:p>
          <a:p>
            <a:r>
              <a:rPr lang="en-US" sz="1200" b="1" i="0" dirty="0">
                <a:effectLst/>
                <a:latin typeface="Menlo"/>
              </a:rPr>
              <a:t>        function info(obj)</a:t>
            </a:r>
          </a:p>
          <a:p>
            <a:r>
              <a:rPr lang="en-US" sz="1200" b="1" i="0" dirty="0">
                <a:effectLst/>
                <a:latin typeface="Menlo"/>
              </a:rPr>
              <a:t>            info@Student(obj);</a:t>
            </a:r>
          </a:p>
          <a:p>
            <a:r>
              <a:rPr lang="en-US" sz="1200" b="1" i="0" dirty="0">
                <a:effectLst/>
                <a:latin typeface="Menlo"/>
              </a:rPr>
              <a:t>            disp("Major: " + obj.major);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r>
              <a:rPr lang="en-US" sz="1200" b="1" i="0" dirty="0">
                <a:effectLst/>
                <a:latin typeface="Menlo"/>
              </a:rPr>
              <a:t>end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244465" y="2106752"/>
            <a:ext cx="3429000" cy="645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student2 = CollegeStudent("Mike", "Peking University", 'Math');</a:t>
            </a:r>
          </a:p>
          <a:p>
            <a:r>
              <a:rPr lang="en-US" sz="1200" b="1" i="0" dirty="0">
                <a:effectLst/>
                <a:latin typeface="Menlo"/>
              </a:rPr>
              <a:t>student2.info;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244465" y="3790995"/>
            <a:ext cx="2842895" cy="783590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Name: Mike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School: Peking University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Major: Math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83DEE6E-5075-5D5C-1243-7FD62A03081F}"/>
              </a:ext>
            </a:extLst>
          </p:cNvPr>
          <p:cNvSpPr txBox="1"/>
          <p:nvPr/>
        </p:nvSpPr>
        <p:spPr>
          <a:xfrm>
            <a:off x="230953" y="1629200"/>
            <a:ext cx="19844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Create Class: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B730CCD-B339-F0EA-9724-373514C9A81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14692" y="1760768"/>
            <a:ext cx="291345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Create Object: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762C56A-1849-C00A-ACCC-7D26C42AE12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31240" y="3364272"/>
            <a:ext cx="14401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Results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Lab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42532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access control for MATLAB class.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222607"/>
            <a:ext cx="8251903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 access to the property school of the class Student to protected.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97814" y="2155186"/>
            <a:ext cx="4317365" cy="19380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classdef Student</a:t>
            </a:r>
          </a:p>
          <a:p>
            <a:r>
              <a:rPr lang="en-US" sz="1200" b="1" i="0" dirty="0">
                <a:effectLst/>
                <a:latin typeface="Menlo"/>
              </a:rPr>
              <a:t>    properties</a:t>
            </a:r>
          </a:p>
          <a:p>
            <a:r>
              <a:rPr lang="en-US" sz="1200" b="1" i="0" dirty="0">
                <a:effectLst/>
                <a:latin typeface="Menlo"/>
              </a:rPr>
              <a:t>        name = "Jack";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endParaRPr lang="en-US" sz="1200" b="1" i="0" dirty="0">
              <a:effectLst/>
              <a:latin typeface="Menlo"/>
            </a:endParaRPr>
          </a:p>
          <a:p>
            <a:r>
              <a:rPr lang="en-US" sz="1200" b="1" i="0" dirty="0">
                <a:effectLst/>
                <a:latin typeface="Menlo"/>
              </a:rPr>
              <a:t>    properties (Access = protected)</a:t>
            </a:r>
          </a:p>
          <a:p>
            <a:r>
              <a:rPr lang="en-US" sz="1200" b="1" i="0" dirty="0">
                <a:effectLst/>
                <a:latin typeface="Menlo"/>
              </a:rPr>
              <a:t>        school = "Suzhou No.1 Primary School";</a:t>
            </a:r>
          </a:p>
          <a:p>
            <a:r>
              <a:rPr lang="en-US" sz="1200" b="1" i="0" dirty="0">
                <a:effectLst/>
                <a:latin typeface="Menlo"/>
              </a:rPr>
              <a:t>    end            </a:t>
            </a:r>
          </a:p>
          <a:p>
            <a:pPr algn="l">
              <a:buClrTx/>
              <a:buSzTx/>
              <a:buFontTx/>
            </a:pPr>
            <a:endParaRPr lang="en-US" altLang="en-GB" sz="1200" i="0" dirty="0">
              <a:cs typeface="+mn-ea"/>
            </a:endParaRPr>
          </a:p>
          <a:p>
            <a:pPr algn="l">
              <a:buClrTx/>
              <a:buSzTx/>
              <a:buFontTx/>
            </a:pPr>
            <a:r>
              <a:rPr lang="en-US" altLang="en-GB" sz="1200" dirty="0">
                <a:cs typeface="+mn-ea"/>
              </a:rPr>
              <a:t>…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zh-CN" sz="1200" dirty="0">
                <a:cs typeface="+mn-ea"/>
              </a:rPr>
              <a:t>%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zh-CN" sz="1200" dirty="0">
                <a:cs typeface="+mn-ea"/>
              </a:rPr>
              <a:t>the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zh-CN" sz="1200" dirty="0">
                <a:cs typeface="+mn-ea"/>
              </a:rPr>
              <a:t>same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zh-CN" sz="1200" dirty="0">
                <a:cs typeface="+mn-ea"/>
              </a:rPr>
              <a:t>with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en-GB" sz="1200" i="0" dirty="0">
                <a:cs typeface="+mn-ea"/>
              </a:rPr>
              <a:t>“</a:t>
            </a:r>
            <a:r>
              <a:rPr lang="en-US" altLang="en-GB" sz="1200" dirty="0">
                <a:cs typeface="+mn-ea"/>
                <a:sym typeface="+mn-lt"/>
              </a:rPr>
              <a:t>10. </a:t>
            </a:r>
            <a:r>
              <a:rPr lang="en-GB" sz="1200" dirty="0">
                <a:cs typeface="+mn-ea"/>
                <a:sym typeface="+mn-lt"/>
              </a:rPr>
              <a:t>1 Lab</a:t>
            </a:r>
            <a:r>
              <a:rPr lang="en-US" altLang="en-GB" sz="1200" dirty="0">
                <a:cs typeface="+mn-ea"/>
                <a:sym typeface="+mn-lt"/>
              </a:rPr>
              <a:t>”</a:t>
            </a:r>
            <a:r>
              <a:rPr lang="zh-CN" altLang="en-GB" sz="1200" dirty="0">
                <a:cs typeface="+mn-ea"/>
                <a:sym typeface="+mn-lt"/>
              </a:rPr>
              <a:t> 。</a:t>
            </a:r>
            <a:endParaRPr lang="zh-CN" altLang="en-GB" sz="1200" b="1" i="0" dirty="0">
              <a:effectLst/>
              <a:latin typeface="Menlo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92426" y="2155186"/>
            <a:ext cx="3429000" cy="10147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student1 = Student("Mary", "Shanghai Experimental Primary School");</a:t>
            </a:r>
          </a:p>
          <a:p>
            <a:r>
              <a:rPr lang="en-US" sz="1200" b="1" i="0" dirty="0">
                <a:effectLst/>
                <a:latin typeface="Menlo"/>
              </a:rPr>
              <a:t>student1.info;</a:t>
            </a:r>
          </a:p>
          <a:p>
            <a:r>
              <a:rPr lang="en-US" sz="1200" b="1" i="0" dirty="0">
                <a:effectLst/>
                <a:latin typeface="Menlo"/>
              </a:rPr>
              <a:t>student1.name</a:t>
            </a:r>
          </a:p>
          <a:p>
            <a:r>
              <a:rPr lang="en-US" sz="1200" b="1" i="0" dirty="0">
                <a:effectLst/>
                <a:latin typeface="Menlo"/>
              </a:rPr>
              <a:t>student1.school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283835" y="3659201"/>
            <a:ext cx="2842895" cy="124523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Name: Mary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School: Shanghai Experimental Primary School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ans = "Mary"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类 'Student' 没有公共属性 'school'。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5470358-4474-515D-FCF6-3BCC004147B6}"/>
              </a:ext>
            </a:extLst>
          </p:cNvPr>
          <p:cNvSpPr txBox="1"/>
          <p:nvPr/>
        </p:nvSpPr>
        <p:spPr>
          <a:xfrm>
            <a:off x="472076" y="1772032"/>
            <a:ext cx="19844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Create Class: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ABDAEF90-034C-44F3-63B2-05EE8652D1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14692" y="1760768"/>
            <a:ext cx="291345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Create Object: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AB7253B-8863-2424-9164-21291610157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31240" y="3364272"/>
            <a:ext cx="14401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Results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Lab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36125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the overloaded function.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208447"/>
            <a:ext cx="825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getScoreLevel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class Student to view the grade (Excellent, Good, Pass, Failed) according to the score, override this function in class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CollegeStudent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grade becomes A, B, C, D, E.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31284" y="2578417"/>
            <a:ext cx="4034155" cy="21228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        function level = getScoreLevel(~,score)</a:t>
            </a:r>
          </a:p>
          <a:p>
            <a:r>
              <a:rPr lang="en-US" sz="1200" b="1" i="0" dirty="0">
                <a:effectLst/>
                <a:latin typeface="Menlo"/>
              </a:rPr>
              <a:t>            if score &gt;= 85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"Excellent";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75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"Good";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60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"Pass";</a:t>
            </a:r>
          </a:p>
          <a:p>
            <a:r>
              <a:rPr lang="en-US" sz="1200" b="1" i="0" dirty="0">
                <a:effectLst/>
                <a:latin typeface="Menlo"/>
              </a:rPr>
              <a:t>            else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"Failed";</a:t>
            </a:r>
          </a:p>
          <a:p>
            <a:r>
              <a:rPr lang="en-US" sz="1200" b="1" i="0" dirty="0">
                <a:effectLst/>
                <a:latin typeface="Menlo"/>
              </a:rPr>
              <a:t>            end</a:t>
            </a:r>
          </a:p>
          <a:p>
            <a:r>
              <a:rPr lang="en-US" sz="1200" b="1" i="0" dirty="0">
                <a:effectLst/>
                <a:latin typeface="Menlo"/>
              </a:rPr>
              <a:t>         end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1284" y="2175114"/>
            <a:ext cx="289179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getScoreLevel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Student </a:t>
            </a:r>
            <a:r>
              <a:rPr lang="zh-CN" sz="1600" dirty="0">
                <a:solidFill>
                  <a:schemeClr val="tx2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283835" y="3302635"/>
            <a:ext cx="1440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>
                <a:solidFill>
                  <a:schemeClr val="tx2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运行结果：</a:t>
            </a:r>
            <a:endParaRPr lang="zh-CN" altLang="en-US" sz="1600" dirty="0">
              <a:solidFill>
                <a:schemeClr val="tx2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709795" y="2571750"/>
            <a:ext cx="4034155" cy="24917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        function level = getScoreLevel(~,score)</a:t>
            </a:r>
          </a:p>
          <a:p>
            <a:r>
              <a:rPr lang="en-US" sz="1200" b="1" i="0" dirty="0">
                <a:effectLst/>
                <a:latin typeface="Menlo"/>
              </a:rPr>
              <a:t>            if score &gt;= 90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"A";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80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"B";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70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"C";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60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"D";</a:t>
            </a:r>
          </a:p>
          <a:p>
            <a:r>
              <a:rPr lang="en-US" sz="1200" b="1" i="0" dirty="0">
                <a:effectLst/>
                <a:latin typeface="Menlo"/>
              </a:rPr>
              <a:t>            else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"F";</a:t>
            </a:r>
          </a:p>
          <a:p>
            <a:r>
              <a:rPr lang="en-US" sz="1200" b="1" i="0" dirty="0">
                <a:effectLst/>
                <a:latin typeface="Menlo"/>
              </a:rPr>
              <a:t>            end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653776" y="2201314"/>
            <a:ext cx="40335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getScoreLevel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CollegeStudent </a:t>
            </a:r>
            <a:r>
              <a:rPr lang="zh-CN" sz="1600" dirty="0">
                <a:solidFill>
                  <a:schemeClr val="tx2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Lab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34855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 event of the class.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144322"/>
            <a:ext cx="825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 a class, define the Event of the class, listen to whether the time changes, if changed, display the time.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72156" y="2051536"/>
            <a:ext cx="3495675" cy="30149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i="0" dirty="0">
                <a:effectLst/>
                <a:latin typeface="Menlo"/>
              </a:rPr>
              <a:t>classdef Clock &lt; handle</a:t>
            </a:r>
          </a:p>
          <a:p>
            <a:r>
              <a:rPr lang="en-US" sz="1000" b="1" i="0" dirty="0">
                <a:effectLst/>
                <a:latin typeface="Menlo"/>
              </a:rPr>
              <a:t>    properties</a:t>
            </a:r>
          </a:p>
          <a:p>
            <a:r>
              <a:rPr lang="en-US" sz="1000" b="1" i="0" dirty="0">
                <a:effectLst/>
                <a:latin typeface="Menlo"/>
              </a:rPr>
              <a:t>        time = datetime("now");</a:t>
            </a:r>
          </a:p>
          <a:p>
            <a:r>
              <a:rPr lang="en-US" sz="1000" b="1" i="0" dirty="0">
                <a:effectLst/>
                <a:latin typeface="Menlo"/>
              </a:rPr>
              <a:t>    end</a:t>
            </a:r>
          </a:p>
          <a:p>
            <a:r>
              <a:rPr lang="en-US" sz="1000" b="1" i="0" dirty="0">
                <a:effectLst/>
                <a:latin typeface="Menlo"/>
              </a:rPr>
              <a:t>    events</a:t>
            </a:r>
          </a:p>
          <a:p>
            <a:r>
              <a:rPr lang="en-US" sz="1000" b="1" i="0" dirty="0">
                <a:effectLst/>
                <a:latin typeface="Menlo"/>
              </a:rPr>
              <a:t>        TimeChange</a:t>
            </a:r>
          </a:p>
          <a:p>
            <a:r>
              <a:rPr lang="en-US" sz="1000" b="1" i="0" dirty="0">
                <a:effectLst/>
                <a:latin typeface="Menlo"/>
              </a:rPr>
              <a:t>    end</a:t>
            </a:r>
          </a:p>
          <a:p>
            <a:r>
              <a:rPr lang="en-US" sz="1000" b="1" i="0" dirty="0">
                <a:effectLst/>
                <a:latin typeface="Menlo"/>
              </a:rPr>
              <a:t>    methods</a:t>
            </a:r>
          </a:p>
          <a:p>
            <a:r>
              <a:rPr lang="en-US" sz="1000" b="1" i="0" dirty="0">
                <a:effectLst/>
                <a:latin typeface="Menlo"/>
              </a:rPr>
              <a:t>        function change(obj, t)</a:t>
            </a:r>
          </a:p>
          <a:p>
            <a:r>
              <a:rPr lang="en-US" sz="1000" b="1" i="0" dirty="0">
                <a:effectLst/>
                <a:latin typeface="Menlo"/>
              </a:rPr>
              <a:t>            if (obj.time ~= t)</a:t>
            </a:r>
          </a:p>
          <a:p>
            <a:r>
              <a:rPr lang="en-US" sz="1000" b="1" i="0" dirty="0">
                <a:effectLst/>
                <a:latin typeface="Menlo"/>
              </a:rPr>
              <a:t>                obj.time = t;</a:t>
            </a:r>
          </a:p>
          <a:p>
            <a:r>
              <a:rPr lang="en-US" sz="1000" b="1" i="0" dirty="0">
                <a:effectLst/>
                <a:latin typeface="Menlo"/>
              </a:rPr>
              <a:t>                notify(obj, 'TimeChange')</a:t>
            </a:r>
          </a:p>
          <a:p>
            <a:r>
              <a:rPr lang="en-US" sz="1000" b="1" i="0" dirty="0">
                <a:effectLst/>
                <a:latin typeface="Menlo"/>
              </a:rPr>
              <a:t>            end</a:t>
            </a:r>
          </a:p>
          <a:p>
            <a:r>
              <a:rPr lang="en-US" sz="1000" b="1" i="0" dirty="0">
                <a:effectLst/>
                <a:latin typeface="Menlo"/>
              </a:rPr>
              <a:t>        end</a:t>
            </a:r>
          </a:p>
          <a:p>
            <a:r>
              <a:rPr lang="en-US" sz="1000" b="1" i="0" dirty="0">
                <a:effectLst/>
                <a:latin typeface="Menlo"/>
              </a:rPr>
              <a:t>        function showTime(obj, src, data)</a:t>
            </a:r>
          </a:p>
          <a:p>
            <a:r>
              <a:rPr lang="en-US" sz="1000" b="1" i="0" dirty="0">
                <a:effectLst/>
                <a:latin typeface="Menlo"/>
              </a:rPr>
              <a:t>            disp(['时间：' + string(obj.time)])</a:t>
            </a:r>
          </a:p>
          <a:p>
            <a:r>
              <a:rPr lang="en-US" sz="1000" b="1" i="0" dirty="0">
                <a:effectLst/>
                <a:latin typeface="Menlo"/>
              </a:rPr>
              <a:t>        end</a:t>
            </a:r>
          </a:p>
          <a:p>
            <a:r>
              <a:rPr lang="en-US" sz="1000" b="1" i="0" dirty="0">
                <a:effectLst/>
                <a:latin typeface="Menlo"/>
              </a:rPr>
              <a:t>    end</a:t>
            </a:r>
          </a:p>
          <a:p>
            <a:r>
              <a:rPr lang="en-US" sz="1000" b="1" i="0" dirty="0">
                <a:effectLst/>
                <a:latin typeface="Menlo"/>
              </a:rPr>
              <a:t>end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196715" y="2089018"/>
            <a:ext cx="4512945" cy="21236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c = Clock;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h1 =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c.addlistener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2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TimeChange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, @c.showTime);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Create a listener for the event.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c.change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(datetime(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"now"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Notify the listener that an event is occurring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c.change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(datetime(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"2014-5-5"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Time changed, display time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c.change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(datetime(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"2014-5-5"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The time is unchanged. The time is not displayed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delete(h1);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Delete listener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c.change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(datetime(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"now"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The time changes and the time is not displayed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936833" y="4492033"/>
            <a:ext cx="2842895" cy="55308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>
                <a:solidFill>
                  <a:schemeClr val="tx2"/>
                </a:solidFill>
              </a:rPr>
              <a:t>时间：2024-04-06 13:31:57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时间：2014-05-05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9A43E48B-1014-AEB6-1953-61270D853090}"/>
              </a:ext>
            </a:extLst>
          </p:cNvPr>
          <p:cNvSpPr txBox="1"/>
          <p:nvPr/>
        </p:nvSpPr>
        <p:spPr>
          <a:xfrm>
            <a:off x="304800" y="1685289"/>
            <a:ext cx="19844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Create Class: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8F9CA44-5A0F-8C77-37C1-C27C8E20D07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143971" y="1781241"/>
            <a:ext cx="291345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Create Object: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BC9752B-F0B7-89D3-6ECB-60D13027EB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160519" y="4614686"/>
            <a:ext cx="14401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Results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U4MWZmOTY2ZjI5NWJjNjQxMDVlNzc1ZDk0ZWJiOT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107</TotalTime>
  <Words>774</Words>
  <Application>Microsoft Office PowerPoint</Application>
  <PresentationFormat>全屏显示(16:9)</PresentationFormat>
  <Paragraphs>148</Paragraphs>
  <Slides>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Menlo</vt:lpstr>
      <vt:lpstr>仿宋</vt:lpstr>
      <vt:lpstr>宋体</vt:lpstr>
      <vt:lpstr>Microsoft YaHei</vt:lpstr>
      <vt:lpstr>Arial</vt:lpstr>
      <vt:lpstr>Calibri</vt:lpstr>
      <vt:lpstr>Times New Roman</vt:lpstr>
      <vt:lpstr>Wingdings</vt:lpstr>
      <vt:lpstr>PPP</vt:lpstr>
      <vt:lpstr>Visio</vt:lpstr>
      <vt:lpstr>MATLAB Fundamental Laboratory Handbook (MATLAB) </vt:lpstr>
      <vt:lpstr>10. 1 Lab</vt:lpstr>
      <vt:lpstr>10. 2 Lab</vt:lpstr>
      <vt:lpstr>10. 3 Lab</vt:lpstr>
      <vt:lpstr>10. 4 Lab</vt:lpstr>
      <vt:lpstr>10. 5 Lab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974</cp:revision>
  <cp:lastPrinted>2020-10-12T18:10:00Z</cp:lastPrinted>
  <dcterms:created xsi:type="dcterms:W3CDTF">2014-03-23T18:36:00Z</dcterms:created>
  <dcterms:modified xsi:type="dcterms:W3CDTF">2025-11-11T03:33:01Z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AA579E0F7B924AEEB72E362D81549454</vt:lpwstr>
  </property>
</Properties>
</file>